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8" r:id="rId2"/>
    <p:sldId id="2076138220" r:id="rId3"/>
    <p:sldId id="2076138265" r:id="rId4"/>
    <p:sldId id="2076138272" r:id="rId5"/>
    <p:sldId id="2076138273" r:id="rId6"/>
    <p:sldId id="2076138274" r:id="rId7"/>
    <p:sldId id="2076138275" r:id="rId8"/>
    <p:sldId id="2076138276" r:id="rId9"/>
    <p:sldId id="2076138277" r:id="rId10"/>
    <p:sldId id="2076138266" r:id="rId11"/>
    <p:sldId id="2076138278" r:id="rId12"/>
    <p:sldId id="2076138267" r:id="rId13"/>
    <p:sldId id="2076138279" r:id="rId14"/>
    <p:sldId id="2076138280" r:id="rId15"/>
    <p:sldId id="2076138281" r:id="rId16"/>
    <p:sldId id="2076138282" r:id="rId17"/>
    <p:sldId id="2076138269" r:id="rId18"/>
    <p:sldId id="2076138270" r:id="rId19"/>
    <p:sldId id="2076138271" r:id="rId20"/>
    <p:sldId id="2076138264"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160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azure-sdk-for-js/tree/main/sdk/cosmosdb/cosmos" TargetMode="External"/><Relationship Id="rId2" Type="http://schemas.openxmlformats.org/officeDocument/2006/relationships/hyperlink" Target="https://github.com/Azure/azure-sdk-for-js" TargetMode="External"/><Relationship Id="rId1" Type="http://schemas.openxmlformats.org/officeDocument/2006/relationships/slideLayout" Target="../slideLayouts/slideLayout114.xml"/><Relationship Id="rId4" Type="http://schemas.openxmlformats.org/officeDocument/2006/relationships/hyperlink" Target="https://www.npmjs.com/package/@azure/cosmo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typescriptlang.org/"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typescriptlang.org/docs/"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hyperlink" Target="https://www.npmjs.com/package/azu-js"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joakim" TargetMode="Externa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hyperlink" Target="https://learn.microsoft.com/en-us/azure/cosmos-db/"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1361260"/>
            <a:ext cx="9144000" cy="1231106"/>
          </a:xfrm>
        </p:spPr>
        <p:txBody>
          <a:bodyPr/>
          <a:lstStyle/>
          <a:p>
            <a:r>
              <a:rPr lang="en-US" sz="4000" b="0" dirty="0">
                <a:solidFill>
                  <a:schemeClr val="tx1"/>
                </a:solidFill>
                <a:effectLst/>
                <a:latin typeface="+mn-lt"/>
              </a:rPr>
              <a:t>Azure Cosmos DB web apps</a:t>
            </a:r>
            <a:br>
              <a:rPr lang="en-US" sz="4000" b="0" dirty="0">
                <a:solidFill>
                  <a:schemeClr val="tx1"/>
                </a:solidFill>
                <a:effectLst/>
                <a:latin typeface="+mn-lt"/>
              </a:rPr>
            </a:br>
            <a:r>
              <a:rPr lang="en-US" sz="4000" b="0" dirty="0">
                <a:solidFill>
                  <a:schemeClr val="tx1"/>
                </a:solidFill>
                <a:effectLst/>
                <a:latin typeface="+mn-lt"/>
              </a:rPr>
              <a:t>with Node.js and TypeScript</a:t>
            </a:r>
            <a:endParaRPr lang="en-US" dirty="0">
              <a:solidFill>
                <a:schemeClr val="tx1"/>
              </a:solidFill>
            </a:endParaRPr>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981739"/>
            <a:ext cx="9144000" cy="1394715"/>
          </a:xfrm>
        </p:spPr>
        <p:txBody>
          <a:bodyPr/>
          <a:lstStyle/>
          <a:p>
            <a:endParaRPr lang="en-US" dirty="0"/>
          </a:p>
          <a:p>
            <a:r>
              <a:rPr lang="en-US" dirty="0"/>
              <a:t>Chris Joakim, Microsoft, Cosmos DB Global Black Belt (GBB)</a:t>
            </a:r>
          </a:p>
          <a:p>
            <a:r>
              <a:rPr lang="en-US" dirty="0">
                <a:hlinkClick r:id="rId2"/>
              </a:rPr>
              <a:t>https://www.linkedin.com/in/chris-joakim-4859b89</a:t>
            </a:r>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pic>
        <p:nvPicPr>
          <p:cNvPr id="2" name="Picture 1">
            <a:extLst>
              <a:ext uri="{FF2B5EF4-FFF2-40B4-BE49-F238E27FC236}">
                <a16:creationId xmlns:a16="http://schemas.microsoft.com/office/drawing/2014/main" id="{4DC3A697-3D1F-5F1F-7702-3B8A72D1C290}"/>
              </a:ext>
            </a:extLst>
          </p:cNvPr>
          <p:cNvPicPr>
            <a:picLocks noChangeAspect="1"/>
          </p:cNvPicPr>
          <p:nvPr/>
        </p:nvPicPr>
        <p:blipFill>
          <a:blip r:embed="rId4"/>
          <a:stretch>
            <a:fillRect/>
          </a:stretch>
        </p:blipFill>
        <p:spPr>
          <a:xfrm>
            <a:off x="4972216" y="4922077"/>
            <a:ext cx="1123784" cy="1149324"/>
          </a:xfrm>
          <a:prstGeom prst="rect">
            <a:avLst/>
          </a:prstGeom>
        </p:spPr>
      </p:pic>
      <p:pic>
        <p:nvPicPr>
          <p:cNvPr id="7" name="Picture 6">
            <a:extLst>
              <a:ext uri="{FF2B5EF4-FFF2-40B4-BE49-F238E27FC236}">
                <a16:creationId xmlns:a16="http://schemas.microsoft.com/office/drawing/2014/main" id="{C5E7678D-78E1-180F-0504-F1CD2EB28948}"/>
              </a:ext>
            </a:extLst>
          </p:cNvPr>
          <p:cNvPicPr>
            <a:picLocks noChangeAspect="1"/>
          </p:cNvPicPr>
          <p:nvPr/>
        </p:nvPicPr>
        <p:blipFill>
          <a:blip r:embed="rId5"/>
          <a:stretch>
            <a:fillRect/>
          </a:stretch>
        </p:blipFill>
        <p:spPr>
          <a:xfrm>
            <a:off x="2727599" y="4969228"/>
            <a:ext cx="1645054" cy="1055023"/>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Azure Cosmos DB JavaScript/TypeScript SDK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558922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000" b="0" dirty="0">
                <a:solidFill>
                  <a:srgbClr val="000000"/>
                </a:solidFill>
                <a:effectLst/>
                <a:hlinkClick r:id="rId2"/>
              </a:rPr>
              <a:t>https://github.com/Azure/azure-sdk-for-js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hlinkClick r:id="rId3"/>
              </a:rPr>
              <a:t>https://github.com/Azure/azure-sdk-for-js/tree/main/sdk/cosmosdb/cosmos</a:t>
            </a: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hlinkClick r:id="rId4"/>
              </a:rPr>
              <a:t>https://www.npmjs.com/package/@azure/cosmos</a:t>
            </a:r>
            <a:endParaRPr lang="en-US" sz="2000" dirty="0">
              <a:solidFill>
                <a:srgbClr val="000000"/>
              </a:solidFill>
            </a:endParaRPr>
          </a:p>
          <a:p>
            <a:pPr marL="457200" indent="-457200">
              <a:buFont typeface="Arial" panose="020B0604020202020204" pitchFamily="34" charset="0"/>
              <a:buChar char="•"/>
            </a:pP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The Cosmos DB JavaScript SDK is part of the Azure JavaScript SDK</a:t>
            </a:r>
          </a:p>
          <a:p>
            <a:pPr marL="457200" indent="-457200">
              <a:buFont typeface="Arial" panose="020B0604020202020204" pitchFamily="34" charset="0"/>
              <a:buChar char="•"/>
            </a:pPr>
            <a:r>
              <a:rPr lang="en-US" sz="2000" b="1" dirty="0">
                <a:solidFill>
                  <a:srgbClr val="000000"/>
                </a:solidFill>
              </a:rPr>
              <a:t>It is written in TypeScript</a:t>
            </a:r>
            <a:r>
              <a:rPr lang="en-US" sz="2000" dirty="0">
                <a:solidFill>
                  <a:srgbClr val="000000"/>
                </a:solidFill>
              </a:rPr>
              <a:t>, and </a:t>
            </a:r>
            <a:r>
              <a:rPr lang="en-US" sz="2000" dirty="0" err="1">
                <a:solidFill>
                  <a:srgbClr val="000000"/>
                </a:solidFill>
              </a:rPr>
              <a:t>transpiled</a:t>
            </a:r>
            <a:r>
              <a:rPr lang="en-US" sz="2000" dirty="0">
                <a:solidFill>
                  <a:srgbClr val="000000"/>
                </a:solidFill>
              </a:rPr>
              <a:t> into JavaScript</a:t>
            </a:r>
          </a:p>
          <a:p>
            <a:pPr marL="457200" indent="-457200">
              <a:buFont typeface="Arial" panose="020B0604020202020204" pitchFamily="34" charset="0"/>
              <a:buChar char="•"/>
            </a:pPr>
            <a:r>
              <a:rPr lang="en-US" sz="2000" b="0" dirty="0">
                <a:solidFill>
                  <a:srgbClr val="000000"/>
                </a:solidFill>
                <a:effectLst/>
              </a:rPr>
              <a:t>Current Version is </a:t>
            </a:r>
            <a:r>
              <a:rPr lang="en-US" sz="2000" b="1" dirty="0">
                <a:solidFill>
                  <a:srgbClr val="000000"/>
                </a:solidFill>
                <a:effectLst/>
              </a:rPr>
              <a:t>4.0.</a:t>
            </a:r>
            <a:r>
              <a:rPr lang="en-US" sz="2000" b="1" dirty="0">
                <a:solidFill>
                  <a:srgbClr val="000000"/>
                </a:solidFill>
              </a:rPr>
              <a:t>0</a:t>
            </a:r>
            <a:r>
              <a:rPr lang="en-US" sz="2000" dirty="0">
                <a:solidFill>
                  <a:srgbClr val="000000"/>
                </a:solidFill>
              </a:rPr>
              <a:t> – adds excellent features</a:t>
            </a:r>
          </a:p>
          <a:p>
            <a:pPr marL="914383" lvl="1" indent="-457200">
              <a:buFont typeface="Arial" panose="020B0604020202020204" pitchFamily="34" charset="0"/>
              <a:buChar char="•"/>
            </a:pPr>
            <a:r>
              <a:rPr lang="en-US" sz="2000" dirty="0">
                <a:solidFill>
                  <a:srgbClr val="000000"/>
                </a:solidFill>
              </a:rPr>
              <a:t>Throughput Control, </a:t>
            </a:r>
            <a:r>
              <a:rPr lang="en-US" sz="2000" dirty="0">
                <a:solidFill>
                  <a:srgbClr val="111111"/>
                </a:solidFill>
                <a:latin typeface="Source Sans Pro" panose="020B0503030403020204" pitchFamily="34" charset="0"/>
              </a:rPr>
              <a:t>H</a:t>
            </a:r>
            <a:r>
              <a:rPr lang="en-US" sz="2000" i="0" dirty="0">
                <a:solidFill>
                  <a:srgbClr val="111111"/>
                </a:solidFill>
                <a:effectLst/>
                <a:latin typeface="Source Sans Pro" panose="020B0503030403020204" pitchFamily="34" charset="0"/>
              </a:rPr>
              <a:t>ierarchical </a:t>
            </a:r>
            <a:r>
              <a:rPr lang="en-US" sz="2000" dirty="0">
                <a:solidFill>
                  <a:srgbClr val="111111"/>
                </a:solidFill>
                <a:latin typeface="Source Sans Pro" panose="020B0503030403020204" pitchFamily="34" charset="0"/>
              </a:rPr>
              <a:t>P</a:t>
            </a:r>
            <a:r>
              <a:rPr lang="en-US" sz="2000" i="0" dirty="0">
                <a:solidFill>
                  <a:srgbClr val="111111"/>
                </a:solidFill>
                <a:effectLst/>
                <a:latin typeface="Source Sans Pro" panose="020B0503030403020204" pitchFamily="34" charset="0"/>
              </a:rPr>
              <a:t>artition keys</a:t>
            </a:r>
            <a:r>
              <a:rPr lang="en-US" sz="2000" dirty="0">
                <a:solidFill>
                  <a:srgbClr val="000000"/>
                </a:solidFill>
              </a:rPr>
              <a:t>, Async</a:t>
            </a:r>
          </a:p>
          <a:p>
            <a:pPr marL="457200" indent="-457200">
              <a:buFont typeface="Arial" panose="020B0604020202020204" pitchFamily="34" charset="0"/>
              <a:buChar char="•"/>
            </a:pPr>
            <a:r>
              <a:rPr lang="en-US" sz="2000" dirty="0">
                <a:solidFill>
                  <a:srgbClr val="000000"/>
                </a:solidFill>
              </a:rPr>
              <a:t>Supports </a:t>
            </a:r>
            <a:r>
              <a:rPr lang="en-US" sz="2000" b="1" dirty="0">
                <a:solidFill>
                  <a:srgbClr val="000000"/>
                </a:solidFill>
              </a:rPr>
              <a:t>Asynchronous</a:t>
            </a:r>
            <a:r>
              <a:rPr lang="en-US" sz="2000" dirty="0">
                <a:solidFill>
                  <a:srgbClr val="000000"/>
                </a:solidFill>
              </a:rPr>
              <a:t> Operations – await/async</a:t>
            </a:r>
          </a:p>
          <a:p>
            <a:pPr marL="457200" indent="-457200">
              <a:buFont typeface="Arial" panose="020B0604020202020204" pitchFamily="34" charset="0"/>
              <a:buChar char="•"/>
            </a:pPr>
            <a:r>
              <a:rPr lang="en-US" sz="2000" dirty="0" err="1">
                <a:solidFill>
                  <a:srgbClr val="000000"/>
                </a:solidFill>
              </a:rPr>
              <a:t>n</a:t>
            </a:r>
            <a:r>
              <a:rPr lang="en-US" sz="2000" b="0" dirty="0" err="1">
                <a:solidFill>
                  <a:srgbClr val="000000"/>
                </a:solidFill>
                <a:effectLst/>
              </a:rPr>
              <a:t>pm</a:t>
            </a:r>
            <a:r>
              <a:rPr lang="en-US" sz="2000" b="0" dirty="0">
                <a:solidFill>
                  <a:srgbClr val="000000"/>
                </a:solidFill>
                <a:effectLst/>
              </a:rPr>
              <a:t> install </a:t>
            </a:r>
            <a:r>
              <a:rPr lang="en-US" sz="2000" b="0" dirty="0">
                <a:solidFill>
                  <a:srgbClr val="0451A5"/>
                </a:solidFill>
                <a:effectLst/>
                <a:latin typeface="Consolas" panose="020B0609020204030204" pitchFamily="49" charset="0"/>
              </a:rPr>
              <a:t>@azure/cosmos</a:t>
            </a:r>
            <a:endParaRPr lang="en-US" sz="2000" b="0" dirty="0">
              <a:solidFill>
                <a:srgbClr val="000000"/>
              </a:solidFill>
              <a:effectLst/>
              <a:latin typeface="Consolas" panose="020B0609020204030204" pitchFamily="49" charset="0"/>
            </a:endParaRPr>
          </a:p>
          <a:p>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Other Links: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rPr>
              <a:t>https://learn.microsoft.com/en-us/javascript/api/overview/azure/cosmos-readme?view=azure-node-latest</a:t>
            </a:r>
          </a:p>
          <a:p>
            <a:pPr marL="457200" indent="-457200">
              <a:buFont typeface="Arial" panose="020B0604020202020204" pitchFamily="34" charset="0"/>
              <a:buChar char="•"/>
            </a:pPr>
            <a:r>
              <a:rPr lang="en-US" sz="2000" b="0" dirty="0">
                <a:solidFill>
                  <a:srgbClr val="000000"/>
                </a:solidFill>
                <a:effectLst/>
              </a:rPr>
              <a:t>https://learn.microsoft.com/en-us/</a:t>
            </a:r>
            <a:r>
              <a:rPr lang="en-US" sz="2000" b="1" dirty="0">
                <a:solidFill>
                  <a:srgbClr val="000000"/>
                </a:solidFill>
                <a:effectLst/>
              </a:rPr>
              <a:t>samples</a:t>
            </a:r>
            <a:r>
              <a:rPr lang="en-US" sz="2000" b="0" dirty="0">
                <a:solidFill>
                  <a:srgbClr val="000000"/>
                </a:solidFill>
                <a:effectLst/>
              </a:rPr>
              <a:t>/azure/azure-sdk-for-js/cosmos-typescript/</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25762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SDK Code on GitHub</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8ED42C3B-6097-3ECB-BEF8-57B5AF97CD1F}"/>
              </a:ext>
            </a:extLst>
          </p:cNvPr>
          <p:cNvPicPr>
            <a:picLocks noChangeAspect="1"/>
          </p:cNvPicPr>
          <p:nvPr/>
        </p:nvPicPr>
        <p:blipFill>
          <a:blip r:embed="rId2"/>
          <a:stretch>
            <a:fillRect/>
          </a:stretch>
        </p:blipFill>
        <p:spPr>
          <a:xfrm>
            <a:off x="1518021" y="1264049"/>
            <a:ext cx="7260394" cy="5157640"/>
          </a:xfrm>
          <a:prstGeom prst="rect">
            <a:avLst/>
          </a:prstGeom>
        </p:spPr>
      </p:pic>
    </p:spTree>
    <p:extLst>
      <p:ext uri="{BB962C8B-B14F-4D97-AF65-F5344CB8AC3E}">
        <p14:creationId xmlns:p14="http://schemas.microsoft.com/office/powerpoint/2010/main" val="32664357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https://www.typescriptlang.org/</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and High Productivity!</a:t>
            </a: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76FB0ED-04BF-B501-896B-4B8FA3E98F80}"/>
              </a:ext>
            </a:extLst>
          </p:cNvPr>
          <p:cNvPicPr>
            <a:picLocks noChangeAspect="1"/>
          </p:cNvPicPr>
          <p:nvPr/>
        </p:nvPicPr>
        <p:blipFill>
          <a:blip r:embed="rId3"/>
          <a:stretch>
            <a:fillRect/>
          </a:stretch>
        </p:blipFill>
        <p:spPr>
          <a:xfrm>
            <a:off x="558409" y="2762910"/>
            <a:ext cx="11134237" cy="3474662"/>
          </a:xfrm>
          <a:prstGeom prst="rect">
            <a:avLst/>
          </a:prstGeom>
        </p:spPr>
      </p:pic>
    </p:spTree>
    <p:extLst>
      <p:ext uri="{BB962C8B-B14F-4D97-AF65-F5344CB8AC3E}">
        <p14:creationId xmlns:p14="http://schemas.microsoft.com/office/powerpoint/2010/main" val="2866924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09645" y="1469630"/>
            <a:ext cx="11126360" cy="583544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solidFill>
                  <a:srgbClr val="000000"/>
                </a:solidFill>
              </a:rPr>
              <a:t>Author your Code as TypeScript (with types)</a:t>
            </a:r>
          </a:p>
          <a:p>
            <a:pPr marL="457200" indent="-457200">
              <a:buFont typeface="Arial" panose="020B0604020202020204" pitchFamily="34" charset="0"/>
              <a:buChar char="•"/>
            </a:pPr>
            <a:r>
              <a:rPr lang="en-US" sz="2800" b="0" dirty="0">
                <a:solidFill>
                  <a:srgbClr val="000000"/>
                </a:solidFill>
                <a:effectLst/>
              </a:rPr>
              <a:t>“</a:t>
            </a:r>
            <a:r>
              <a:rPr lang="en-US" sz="2800" b="1" dirty="0" err="1">
                <a:solidFill>
                  <a:srgbClr val="000000"/>
                </a:solidFill>
                <a:effectLst/>
              </a:rPr>
              <a:t>Transpile</a:t>
            </a:r>
            <a:r>
              <a:rPr lang="en-US" sz="2800" b="0" dirty="0">
                <a:solidFill>
                  <a:srgbClr val="000000"/>
                </a:solidFill>
                <a:effectLst/>
              </a:rPr>
              <a:t>” </a:t>
            </a:r>
            <a:r>
              <a:rPr lang="en-US" sz="2800" dirty="0">
                <a:solidFill>
                  <a:srgbClr val="000000"/>
                </a:solidFill>
              </a:rPr>
              <a:t>into regular JavaScript with the </a:t>
            </a:r>
            <a:r>
              <a:rPr lang="en-US" sz="2800" b="1" dirty="0" err="1">
                <a:solidFill>
                  <a:srgbClr val="000000"/>
                </a:solidFill>
              </a:rPr>
              <a:t>tsc</a:t>
            </a:r>
            <a:r>
              <a:rPr lang="en-US" sz="2800" dirty="0">
                <a:solidFill>
                  <a:srgbClr val="000000"/>
                </a:solidFill>
              </a:rPr>
              <a:t> program</a:t>
            </a:r>
          </a:p>
          <a:p>
            <a:pPr marL="457200" indent="-457200">
              <a:buFont typeface="Arial" panose="020B0604020202020204" pitchFamily="34" charset="0"/>
              <a:buChar char="•"/>
            </a:pPr>
            <a:r>
              <a:rPr lang="en-US" sz="2800" b="0" dirty="0">
                <a:solidFill>
                  <a:srgbClr val="000000"/>
                </a:solidFill>
                <a:effectLst/>
              </a:rPr>
              <a:t>At runtime it’s just the JavaScript that executes</a:t>
            </a:r>
          </a:p>
          <a:p>
            <a:endParaRPr lang="en-US" sz="2800" dirty="0">
              <a:solidFill>
                <a:srgbClr val="000000"/>
              </a:solidFill>
            </a:endParaRPr>
          </a:p>
          <a:p>
            <a:pPr marL="457200" indent="-457200">
              <a:buFont typeface="Arial" panose="020B0604020202020204" pitchFamily="34" charset="0"/>
              <a:buChar char="•"/>
            </a:pPr>
            <a:r>
              <a:rPr lang="en-US" sz="2800" dirty="0">
                <a:solidFill>
                  <a:srgbClr val="000000"/>
                </a:solidFill>
              </a:rPr>
              <a:t>Catch many coding errors during development, not deployment</a:t>
            </a:r>
          </a:p>
          <a:p>
            <a:pPr marL="457200" indent="-457200">
              <a:buFont typeface="Arial" panose="020B0604020202020204" pitchFamily="34" charset="0"/>
              <a:buChar char="•"/>
            </a:pPr>
            <a:r>
              <a:rPr lang="en-US" sz="2800" dirty="0">
                <a:solidFill>
                  <a:srgbClr val="000000"/>
                </a:solidFill>
              </a:rPr>
              <a:t>Great IDE Support – Visual Studio Code and GitHub Copilot</a:t>
            </a:r>
          </a:p>
          <a:p>
            <a:pPr marL="457200" indent="-457200">
              <a:buFont typeface="Arial" panose="020B0604020202020204" pitchFamily="34" charset="0"/>
              <a:buChar char="•"/>
            </a:pPr>
            <a:r>
              <a:rPr lang="en-US" sz="2800" b="0" dirty="0">
                <a:solidFill>
                  <a:srgbClr val="000000"/>
                </a:solidFill>
                <a:effectLst/>
              </a:rPr>
              <a:t>At runtime it’s just JavaScript that executes</a:t>
            </a:r>
          </a:p>
          <a:p>
            <a:pPr marL="457200" indent="-457200">
              <a:buFont typeface="Arial" panose="020B0604020202020204" pitchFamily="34" charset="0"/>
              <a:buChar char="•"/>
            </a:pPr>
            <a:r>
              <a:rPr lang="en-US" sz="2800" dirty="0">
                <a:solidFill>
                  <a:srgbClr val="000000"/>
                </a:solidFill>
              </a:rPr>
              <a:t>Node.js runtime is performant, mature, lightweight</a:t>
            </a:r>
          </a:p>
          <a:p>
            <a:pPr marL="457200" indent="-457200">
              <a:buFont typeface="Arial" panose="020B0604020202020204" pitchFamily="34" charset="0"/>
              <a:buChar char="•"/>
            </a:pPr>
            <a:r>
              <a:rPr lang="en-US" sz="2800" dirty="0">
                <a:solidFill>
                  <a:srgbClr val="000000"/>
                </a:solidFill>
              </a:rPr>
              <a:t>Docker Containers and Microservices</a:t>
            </a:r>
          </a:p>
          <a:p>
            <a:pPr marL="457200" indent="-457200">
              <a:buFont typeface="Arial" panose="020B0604020202020204" pitchFamily="34" charset="0"/>
              <a:buChar char="•"/>
            </a:pPr>
            <a:r>
              <a:rPr lang="en-US" sz="2800" b="0" dirty="0">
                <a:solidFill>
                  <a:srgbClr val="000000"/>
                </a:solidFill>
                <a:effectLst/>
              </a:rPr>
              <a:t>Azure </a:t>
            </a:r>
            <a:r>
              <a:rPr lang="en-US" sz="2800" dirty="0">
                <a:solidFill>
                  <a:srgbClr val="000000"/>
                </a:solidFill>
              </a:rPr>
              <a:t>Kubernetes Service (AKS), Azure Container Instances (ACI),</a:t>
            </a:r>
          </a:p>
          <a:p>
            <a:pPr marL="457200" indent="-457200">
              <a:buFont typeface="Arial" panose="020B0604020202020204" pitchFamily="34" charset="0"/>
              <a:buChar char="•"/>
            </a:pPr>
            <a:r>
              <a:rPr lang="en-US" sz="2800" b="0" dirty="0">
                <a:solidFill>
                  <a:srgbClr val="000000"/>
                </a:solidFill>
                <a:effectLst/>
              </a:rPr>
              <a:t>Azure Functions, Azure Container Apps (ACA)</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1936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   Excellent Docs, Simple to Learn, Open-Source, Loved</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https://www.typescriptlang.org/docs/</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and High Productivity!</a:t>
            </a:r>
          </a:p>
          <a:p>
            <a:pPr marL="457200" indent="-457200">
              <a:buFont typeface="Arial" panose="020B0604020202020204" pitchFamily="34" charset="0"/>
              <a:buChar char="•"/>
            </a:pPr>
            <a:r>
              <a:rPr lang="en-US" sz="2800" b="0" dirty="0">
                <a:solidFill>
                  <a:srgbClr val="000000"/>
                </a:solidFill>
                <a:effectLst/>
              </a:rPr>
              <a:t>Open-Source, developed by Microsoft</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076FCED-B8EE-6064-3AC0-A7231CFF91B2}"/>
              </a:ext>
            </a:extLst>
          </p:cNvPr>
          <p:cNvPicPr>
            <a:picLocks noChangeAspect="1"/>
          </p:cNvPicPr>
          <p:nvPr/>
        </p:nvPicPr>
        <p:blipFill>
          <a:blip r:embed="rId3"/>
          <a:stretch>
            <a:fillRect/>
          </a:stretch>
        </p:blipFill>
        <p:spPr>
          <a:xfrm>
            <a:off x="1596451" y="3214233"/>
            <a:ext cx="9057156" cy="2949340"/>
          </a:xfrm>
          <a:prstGeom prst="rect">
            <a:avLst/>
          </a:prstGeom>
        </p:spPr>
      </p:pic>
    </p:spTree>
    <p:extLst>
      <p:ext uri="{BB962C8B-B14F-4D97-AF65-F5344CB8AC3E}">
        <p14:creationId xmlns:p14="http://schemas.microsoft.com/office/powerpoint/2010/main" val="30376743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TypeScript:  What does it look like?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00C7493-3BA8-79B7-E614-3A1CB001935D}"/>
              </a:ext>
            </a:extLst>
          </p:cNvPr>
          <p:cNvPicPr>
            <a:picLocks noChangeAspect="1"/>
          </p:cNvPicPr>
          <p:nvPr/>
        </p:nvPicPr>
        <p:blipFill>
          <a:blip r:embed="rId2"/>
          <a:stretch>
            <a:fillRect/>
          </a:stretch>
        </p:blipFill>
        <p:spPr>
          <a:xfrm>
            <a:off x="3822075" y="1363608"/>
            <a:ext cx="7870571" cy="4994098"/>
          </a:xfrm>
          <a:prstGeom prst="rect">
            <a:avLst/>
          </a:prstGeom>
        </p:spPr>
      </p:pic>
      <p:sp>
        <p:nvSpPr>
          <p:cNvPr id="8" name="TextBox 7">
            <a:extLst>
              <a:ext uri="{FF2B5EF4-FFF2-40B4-BE49-F238E27FC236}">
                <a16:creationId xmlns:a16="http://schemas.microsoft.com/office/drawing/2014/main" id="{DA9304C6-0E47-9E55-FB82-6EAA1C9A2C03}"/>
              </a:ext>
            </a:extLst>
          </p:cNvPr>
          <p:cNvSpPr txBox="1"/>
          <p:nvPr/>
        </p:nvSpPr>
        <p:spPr>
          <a:xfrm>
            <a:off x="516835" y="1897102"/>
            <a:ext cx="3305240" cy="3385542"/>
          </a:xfrm>
          <a:prstGeom prst="rect">
            <a:avLst/>
          </a:prstGeom>
          <a:noFill/>
        </p:spPr>
        <p:txBody>
          <a:bodyPr wrap="square" lIns="0" tIns="0" rIns="0" bIns="0" rtlCol="0">
            <a:spAutoFit/>
          </a:bodyPr>
          <a:lstStyle/>
          <a:p>
            <a:pPr algn="l"/>
            <a:r>
              <a:rPr lang="en-US" sz="2000" dirty="0"/>
              <a:t>Items of note:</a:t>
            </a:r>
          </a:p>
          <a:p>
            <a:pPr algn="l"/>
            <a:endParaRPr lang="en-US" sz="2000" dirty="0"/>
          </a:p>
          <a:p>
            <a:pPr algn="l"/>
            <a:r>
              <a:rPr lang="en-US" sz="2000" dirty="0"/>
              <a:t>- import/export statements</a:t>
            </a:r>
          </a:p>
          <a:p>
            <a:pPr algn="l"/>
            <a:r>
              <a:rPr lang="en-US" sz="2000" dirty="0"/>
              <a:t>- classes</a:t>
            </a:r>
          </a:p>
          <a:p>
            <a:pPr algn="l"/>
            <a:r>
              <a:rPr lang="en-US" sz="2000" dirty="0"/>
              <a:t>- constructor</a:t>
            </a:r>
          </a:p>
          <a:p>
            <a:pPr algn="l"/>
            <a:r>
              <a:rPr lang="en-US" sz="2000" dirty="0"/>
              <a:t>- method </a:t>
            </a:r>
            <a:r>
              <a:rPr lang="en-US" sz="2000" dirty="0" err="1"/>
              <a:t>args</a:t>
            </a:r>
            <a:r>
              <a:rPr lang="en-US" sz="2000" dirty="0"/>
              <a:t> with types</a:t>
            </a:r>
          </a:p>
          <a:p>
            <a:pPr algn="l"/>
            <a:r>
              <a:rPr lang="en-US" sz="2000" dirty="0"/>
              <a:t>- optional </a:t>
            </a:r>
            <a:r>
              <a:rPr lang="en-US" sz="2000" dirty="0" err="1"/>
              <a:t>args</a:t>
            </a:r>
            <a:r>
              <a:rPr lang="en-US" sz="2000" dirty="0"/>
              <a:t> with ?</a:t>
            </a:r>
          </a:p>
          <a:p>
            <a:pPr algn="l"/>
            <a:r>
              <a:rPr lang="en-US" sz="2000" dirty="0"/>
              <a:t>- return type defined</a:t>
            </a:r>
          </a:p>
          <a:p>
            <a:pPr algn="l"/>
            <a:r>
              <a:rPr lang="en-US" sz="2000" dirty="0"/>
              <a:t>- use of duck-type interfaces</a:t>
            </a:r>
          </a:p>
          <a:p>
            <a:pPr algn="l"/>
            <a:r>
              <a:rPr lang="en-US" sz="2000" dirty="0"/>
              <a:t>- also public/private/static</a:t>
            </a:r>
          </a:p>
          <a:p>
            <a:pPr algn="l"/>
            <a:r>
              <a:rPr lang="en-US" sz="2000" dirty="0"/>
              <a:t>- </a:t>
            </a:r>
            <a:r>
              <a:rPr lang="en-US" sz="2000" dirty="0" err="1"/>
              <a:t>tsc</a:t>
            </a:r>
            <a:r>
              <a:rPr lang="en-US" sz="2000" dirty="0"/>
              <a:t> compiler will complain</a:t>
            </a:r>
          </a:p>
        </p:txBody>
      </p:sp>
    </p:spTree>
    <p:extLst>
      <p:ext uri="{BB962C8B-B14F-4D97-AF65-F5344CB8AC3E}">
        <p14:creationId xmlns:p14="http://schemas.microsoft.com/office/powerpoint/2010/main" val="18166245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t>
            </a:r>
            <a:r>
              <a:rPr lang="en-US" dirty="0" err="1">
                <a:solidFill>
                  <a:schemeClr val="accent2">
                    <a:lumMod val="60000"/>
                    <a:lumOff val="40000"/>
                  </a:schemeClr>
                </a:solidFill>
                <a:cs typeface="Segoe UI Semibold"/>
              </a:rPr>
              <a:t>azu-js</a:t>
            </a:r>
            <a:r>
              <a:rPr lang="en-US" dirty="0">
                <a:solidFill>
                  <a:schemeClr val="accent2">
                    <a:lumMod val="60000"/>
                    <a:lumOff val="40000"/>
                  </a:schemeClr>
                </a:solidFill>
                <a:cs typeface="Segoe UI Semibold"/>
              </a:rPr>
              <a:t> Package @ NPM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61849" y="1291651"/>
            <a:ext cx="11126360" cy="712810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Provides an easy to use </a:t>
            </a:r>
            <a:r>
              <a:rPr lang="en-US" sz="2800" b="1" dirty="0">
                <a:solidFill>
                  <a:srgbClr val="000000"/>
                </a:solidFill>
                <a:effectLst/>
              </a:rPr>
              <a:t>wrapper</a:t>
            </a:r>
            <a:r>
              <a:rPr lang="en-US" sz="2800" b="0" dirty="0">
                <a:solidFill>
                  <a:srgbClr val="000000"/>
                </a:solidFill>
                <a:effectLst/>
              </a:rPr>
              <a:t> for some Azure SDK functions</a:t>
            </a:r>
          </a:p>
          <a:p>
            <a:pPr marL="914383" lvl="1" indent="-457200">
              <a:buFont typeface="Arial" panose="020B0604020202020204" pitchFamily="34" charset="0"/>
              <a:buChar char="•"/>
            </a:pPr>
            <a:r>
              <a:rPr lang="en-US" sz="2800" dirty="0">
                <a:solidFill>
                  <a:srgbClr val="000000"/>
                </a:solidFill>
              </a:rPr>
              <a:t>Azure Cosmos DB NoSQL API</a:t>
            </a:r>
          </a:p>
          <a:p>
            <a:pPr marL="914383" lvl="1" indent="-457200">
              <a:buFont typeface="Arial" panose="020B0604020202020204" pitchFamily="34" charset="0"/>
              <a:buChar char="•"/>
            </a:pPr>
            <a:r>
              <a:rPr lang="en-US" sz="2800" b="0" dirty="0">
                <a:solidFill>
                  <a:srgbClr val="000000"/>
                </a:solidFill>
                <a:effectLst/>
              </a:rPr>
              <a:t>Azure Blob Storage</a:t>
            </a:r>
          </a:p>
          <a:p>
            <a:pPr marL="914383" lvl="1" indent="-457200">
              <a:buFont typeface="Arial" panose="020B0604020202020204" pitchFamily="34" charset="0"/>
              <a:buChar char="•"/>
            </a:pPr>
            <a:r>
              <a:rPr lang="en-US" sz="2800" dirty="0">
                <a:solidFill>
                  <a:srgbClr val="000000"/>
                </a:solidFill>
              </a:rPr>
              <a:t>Azure Cognitive Search (now AI Search)</a:t>
            </a:r>
          </a:p>
          <a:p>
            <a:pPr marL="914383" lvl="1" indent="-457200">
              <a:buFont typeface="Arial" panose="020B0604020202020204" pitchFamily="34" charset="0"/>
              <a:buChar char="•"/>
            </a:pPr>
            <a:r>
              <a:rPr lang="en-US" sz="2800" b="0" dirty="0">
                <a:solidFill>
                  <a:srgbClr val="000000"/>
                </a:solidFill>
                <a:effectLst/>
              </a:rPr>
              <a:t>Azure Open</a:t>
            </a:r>
            <a:r>
              <a:rPr lang="en-US" sz="2800" dirty="0">
                <a:solidFill>
                  <a:srgbClr val="000000"/>
                </a:solidFill>
              </a:rPr>
              <a:t>AI</a:t>
            </a:r>
            <a:endParaRPr lang="en-US" sz="2800" b="0" dirty="0">
              <a:solidFill>
                <a:srgbClr val="000000"/>
              </a:solidFill>
              <a:effectLst/>
            </a:endParaRPr>
          </a:p>
          <a:p>
            <a:pPr marL="914383" lvl="1" indent="-457200">
              <a:buFont typeface="Arial" panose="020B0604020202020204" pitchFamily="34" charset="0"/>
              <a:buChar char="•"/>
            </a:pPr>
            <a:r>
              <a:rPr lang="en-US" sz="2800" dirty="0">
                <a:solidFill>
                  <a:srgbClr val="000000"/>
                </a:solidFill>
              </a:rPr>
              <a:t>Also File System, Config, Logging</a:t>
            </a:r>
            <a:endParaRPr lang="en-US" sz="2800" b="0" dirty="0">
              <a:solidFill>
                <a:srgbClr val="000000"/>
              </a:solidFill>
              <a:effectLst/>
            </a:endParaRPr>
          </a:p>
          <a:p>
            <a:pPr marL="457200" indent="-457200">
              <a:buFont typeface="Arial" panose="020B0604020202020204" pitchFamily="34" charset="0"/>
              <a:buChar char="•"/>
            </a:pPr>
            <a:r>
              <a:rPr lang="en-US" sz="2800" b="0" dirty="0">
                <a:solidFill>
                  <a:srgbClr val="000000"/>
                </a:solidFill>
                <a:effectLst/>
              </a:rPr>
              <a:t>Provides easy to find </a:t>
            </a:r>
            <a:r>
              <a:rPr lang="en-US" sz="2800" b="1" dirty="0">
                <a:solidFill>
                  <a:srgbClr val="000000"/>
                </a:solidFill>
                <a:effectLst/>
              </a:rPr>
              <a:t>samples</a:t>
            </a:r>
            <a:r>
              <a:rPr lang="en-US" sz="2800" b="0" dirty="0">
                <a:solidFill>
                  <a:srgbClr val="000000"/>
                </a:solidFill>
                <a:effectLst/>
              </a:rPr>
              <a:t> of the Cosmos DB JS SDK</a:t>
            </a:r>
          </a:p>
          <a:p>
            <a:pPr marL="457200" indent="-457200">
              <a:buFont typeface="Arial" panose="020B0604020202020204" pitchFamily="34" charset="0"/>
              <a:buChar char="•"/>
            </a:pPr>
            <a:r>
              <a:rPr lang="en-US" sz="2800" dirty="0">
                <a:solidFill>
                  <a:srgbClr val="000000"/>
                </a:solidFill>
              </a:rPr>
              <a:t>I use it for my many TypeScript &amp; Cosmos DB projects</a:t>
            </a:r>
          </a:p>
          <a:p>
            <a:pPr marL="457200" indent="-457200">
              <a:buFont typeface="Arial" panose="020B0604020202020204" pitchFamily="34" charset="0"/>
              <a:buChar char="•"/>
            </a:pPr>
            <a:r>
              <a:rPr lang="en-US" sz="2800" dirty="0">
                <a:solidFill>
                  <a:srgbClr val="000000"/>
                </a:solidFill>
              </a:rPr>
              <a:t>Includes Unit Tests using the Jest test framework</a:t>
            </a:r>
          </a:p>
          <a:p>
            <a:pPr marL="457200" indent="-457200">
              <a:buFont typeface="Arial" panose="020B0604020202020204" pitchFamily="34" charset="0"/>
              <a:buChar char="•"/>
            </a:pPr>
            <a:r>
              <a:rPr lang="en-US" sz="2800" b="0" dirty="0">
                <a:solidFill>
                  <a:srgbClr val="000000"/>
                </a:solidFill>
                <a:effectLst/>
              </a:rPr>
              <a:t>The </a:t>
            </a:r>
            <a:r>
              <a:rPr lang="en-US" sz="2800" dirty="0">
                <a:solidFill>
                  <a:srgbClr val="000000"/>
                </a:solidFill>
              </a:rPr>
              <a:t>Unit Tests also provide code examples</a:t>
            </a:r>
          </a:p>
          <a:p>
            <a:pPr marL="457200" indent="-457200">
              <a:buFont typeface="Arial" panose="020B0604020202020204" pitchFamily="34" charset="0"/>
              <a:buChar char="•"/>
            </a:pPr>
            <a:r>
              <a:rPr lang="en-US" sz="2800" dirty="0">
                <a:solidFill>
                  <a:srgbClr val="000000"/>
                </a:solidFill>
                <a:hlinkClick r:id="rId2"/>
              </a:rPr>
              <a:t>https://www.npmjs.com/package/azu-js</a:t>
            </a:r>
            <a:endParaRPr lang="en-US" sz="2800" dirty="0">
              <a:solidFill>
                <a:srgbClr val="000000"/>
              </a:solidFill>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331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Code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23883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X</a:t>
            </a:r>
          </a:p>
          <a:p>
            <a:pPr marL="457200" indent="-457200">
              <a:buFont typeface="Arial" panose="020B0604020202020204" pitchFamily="34" charset="0"/>
              <a:buChar char="•"/>
            </a:pPr>
            <a:r>
              <a:rPr lang="en-US" sz="2800" b="0" dirty="0">
                <a:solidFill>
                  <a:srgbClr val="000000"/>
                </a:solidFill>
                <a:effectLst/>
              </a:rPr>
              <a:t>The TypeScript/Express/Cosmos DB Web Application - code walkthrough and demo</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71621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Demo</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23883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X</a:t>
            </a:r>
          </a:p>
          <a:p>
            <a:pPr marL="457200" indent="-457200">
              <a:buFont typeface="Arial" panose="020B0604020202020204" pitchFamily="34" charset="0"/>
              <a:buChar char="•"/>
            </a:pPr>
            <a:r>
              <a:rPr lang="en-US" sz="2800" b="0" dirty="0">
                <a:solidFill>
                  <a:srgbClr val="000000"/>
                </a:solidFill>
                <a:effectLst/>
              </a:rPr>
              <a:t>The TypeScript/Express/Cosmos DB Web Application - code walkthrough and demo</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29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Wrap Up and Links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X</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0422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863804"/>
            <a:ext cx="10081178" cy="37425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Meet Chris</a:t>
            </a:r>
          </a:p>
          <a:p>
            <a:pPr marL="457200" indent="-457200">
              <a:buFont typeface="Arial" panose="020B0604020202020204" pitchFamily="34" charset="0"/>
              <a:buChar char="•"/>
            </a:pPr>
            <a:r>
              <a:rPr lang="en-US" sz="2800" b="0" dirty="0">
                <a:solidFill>
                  <a:srgbClr val="000000"/>
                </a:solidFill>
                <a:effectLst/>
              </a:rPr>
              <a:t>Meet Azure Cosmos DB</a:t>
            </a:r>
          </a:p>
          <a:p>
            <a:pPr marL="457200" indent="-457200">
              <a:buFont typeface="Arial" panose="020B0604020202020204" pitchFamily="34" charset="0"/>
              <a:buChar char="•"/>
            </a:pPr>
            <a:r>
              <a:rPr lang="en-US" sz="2800" b="0" dirty="0">
                <a:solidFill>
                  <a:srgbClr val="000000"/>
                </a:solidFill>
                <a:effectLst/>
              </a:rPr>
              <a:t>The Azure Cosmos DB JavaScript/TypeScript SDK</a:t>
            </a:r>
          </a:p>
          <a:p>
            <a:pPr marL="457200" indent="-457200">
              <a:buFont typeface="Arial" panose="020B0604020202020204" pitchFamily="34" charset="0"/>
              <a:buChar char="•"/>
            </a:pPr>
            <a:r>
              <a:rPr lang="en-US" sz="2800" b="0" dirty="0">
                <a:solidFill>
                  <a:srgbClr val="000000"/>
                </a:solidFill>
                <a:effectLst/>
              </a:rPr>
              <a:t>Why TypeScript?</a:t>
            </a:r>
          </a:p>
          <a:p>
            <a:pPr marL="457200" indent="-457200">
              <a:buFont typeface="Arial" panose="020B0604020202020204" pitchFamily="34" charset="0"/>
              <a:buChar char="•"/>
            </a:pPr>
            <a:r>
              <a:rPr lang="en-US" sz="2800" b="0" dirty="0">
                <a:solidFill>
                  <a:srgbClr val="000000"/>
                </a:solidFill>
                <a:effectLst/>
              </a:rPr>
              <a:t>The </a:t>
            </a:r>
            <a:r>
              <a:rPr lang="en-US" sz="2800" b="0" dirty="0" err="1">
                <a:solidFill>
                  <a:srgbClr val="000000"/>
                </a:solidFill>
                <a:effectLst/>
              </a:rPr>
              <a:t>azu-js</a:t>
            </a:r>
            <a:r>
              <a:rPr lang="en-US" sz="2800" b="0" dirty="0">
                <a:solidFill>
                  <a:srgbClr val="000000"/>
                </a:solidFill>
                <a:effectLst/>
              </a:rPr>
              <a:t> Package @ NPM</a:t>
            </a:r>
          </a:p>
          <a:p>
            <a:pPr marL="457200" indent="-457200">
              <a:buFont typeface="Arial" panose="020B0604020202020204" pitchFamily="34" charset="0"/>
              <a:buChar char="•"/>
            </a:pPr>
            <a:r>
              <a:rPr lang="en-US" sz="2800" b="0" dirty="0">
                <a:solidFill>
                  <a:srgbClr val="000000"/>
                </a:solidFill>
                <a:effectLst/>
              </a:rPr>
              <a:t>The TypeScript/Express/Cosmos DB Web Application - code walkthrough and demo</a:t>
            </a:r>
          </a:p>
          <a:p>
            <a:pPr marL="457200" indent="-457200">
              <a:buFont typeface="Arial" panose="020B0604020202020204" pitchFamily="34" charset="0"/>
              <a:buChar char="•"/>
            </a:pPr>
            <a:r>
              <a:rPr lang="en-US" sz="2800" b="0" dirty="0">
                <a:solidFill>
                  <a:srgbClr val="000000"/>
                </a:solidFill>
                <a:effectLst/>
              </a:rPr>
              <a:t>Wrap up - Links and Other Repos of Interest</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14591960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Chris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259731"/>
            <a:ext cx="10081178" cy="503522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b="0" dirty="0">
                <a:solidFill>
                  <a:srgbClr val="000000"/>
                </a:solidFill>
                <a:effectLst/>
              </a:rPr>
              <a:t>2021 - </a:t>
            </a:r>
            <a:r>
              <a:rPr lang="en-US" sz="2400" b="1" dirty="0">
                <a:solidFill>
                  <a:srgbClr val="000000"/>
                </a:solidFill>
                <a:effectLst/>
              </a:rPr>
              <a:t>Microsoft - Cosmos DB Global Black Belt (GBB)</a:t>
            </a:r>
          </a:p>
          <a:p>
            <a:pPr marL="342900" indent="-342900">
              <a:buFont typeface="Arial" panose="020B0604020202020204" pitchFamily="34" charset="0"/>
              <a:buChar char="•"/>
            </a:pPr>
            <a:r>
              <a:rPr lang="en-US" sz="2400" b="0" dirty="0">
                <a:solidFill>
                  <a:srgbClr val="000000"/>
                </a:solidFill>
                <a:effectLst/>
              </a:rPr>
              <a:t>2016 - Microsoft - Cloud Solution Architect</a:t>
            </a:r>
          </a:p>
          <a:p>
            <a:pPr marL="342900" indent="-342900">
              <a:buFont typeface="Arial" panose="020B0604020202020204" pitchFamily="34" charset="0"/>
              <a:buChar char="•"/>
            </a:pPr>
            <a:r>
              <a:rPr lang="en-US" sz="2400" b="0" dirty="0">
                <a:solidFill>
                  <a:srgbClr val="000000"/>
                </a:solidFill>
                <a:effectLst/>
              </a:rPr>
              <a:t>1986 - 2016 - Software Developer, CTO, Owner</a:t>
            </a:r>
          </a:p>
          <a:p>
            <a:pPr marL="342900" indent="-342900">
              <a:buFont typeface="Arial" panose="020B0604020202020204" pitchFamily="34" charset="0"/>
              <a:buChar char="•"/>
            </a:pPr>
            <a:r>
              <a:rPr lang="en-US" sz="2400" b="0" dirty="0">
                <a:solidFill>
                  <a:srgbClr val="000000"/>
                </a:solidFill>
                <a:effectLst/>
              </a:rPr>
              <a:t>Languages: </a:t>
            </a:r>
            <a:r>
              <a:rPr lang="en-US" sz="2000" b="0" dirty="0">
                <a:solidFill>
                  <a:srgbClr val="000000"/>
                </a:solidFill>
                <a:effectLst/>
              </a:rPr>
              <a:t>COBOL -&gt; Smalltalk -&gt; Java -&gt; Ruby on Rails (</a:t>
            </a:r>
            <a:r>
              <a:rPr lang="en-US" sz="2000" b="0" dirty="0" err="1">
                <a:solidFill>
                  <a:srgbClr val="000000"/>
                </a:solidFill>
                <a:effectLst/>
              </a:rPr>
              <a:t>RoR</a:t>
            </a:r>
            <a:r>
              <a:rPr lang="en-US" sz="2000" b="0" dirty="0">
                <a:solidFill>
                  <a:srgbClr val="000000"/>
                </a:solidFill>
                <a:effectLst/>
              </a:rPr>
              <a:t>) -&gt; Node.js (MEAN) -&gt; Python -&gt; TypeScript.   Use </a:t>
            </a:r>
            <a:r>
              <a:rPr lang="en-US" sz="2000" b="1" dirty="0" err="1">
                <a:solidFill>
                  <a:srgbClr val="000000"/>
                </a:solidFill>
                <a:effectLst/>
              </a:rPr>
              <a:t>CoffeeScript</a:t>
            </a:r>
            <a:r>
              <a:rPr lang="en-US" sz="2000" b="0" dirty="0">
                <a:solidFill>
                  <a:srgbClr val="000000"/>
                </a:solidFill>
                <a:effectLst/>
              </a:rPr>
              <a:t> with </a:t>
            </a:r>
            <a:r>
              <a:rPr lang="en-US" sz="2000" b="0" dirty="0" err="1">
                <a:solidFill>
                  <a:srgbClr val="000000"/>
                </a:solidFill>
                <a:effectLst/>
              </a:rPr>
              <a:t>RoR</a:t>
            </a:r>
            <a:r>
              <a:rPr lang="en-US" sz="2000" b="0" dirty="0">
                <a:solidFill>
                  <a:srgbClr val="000000"/>
                </a:solidFill>
                <a:effectLst/>
              </a:rPr>
              <a:t> and the MEAN stack.</a:t>
            </a:r>
          </a:p>
          <a:p>
            <a:pPr marL="342900" indent="-342900">
              <a:buFont typeface="Arial" panose="020B0604020202020204" pitchFamily="34" charset="0"/>
              <a:buChar char="•"/>
            </a:pPr>
            <a:r>
              <a:rPr lang="en-US" sz="2400" b="0" dirty="0">
                <a:solidFill>
                  <a:srgbClr val="000000"/>
                </a:solidFill>
                <a:effectLst/>
              </a:rPr>
              <a:t>Databases: </a:t>
            </a:r>
            <a:r>
              <a:rPr lang="en-US" sz="2000" b="0" dirty="0">
                <a:solidFill>
                  <a:srgbClr val="000000"/>
                </a:solidFill>
                <a:effectLst/>
              </a:rPr>
              <a:t>IMS/DB, Relational (DB2, MySQL, PostgreSQL), </a:t>
            </a:r>
            <a:r>
              <a:rPr lang="en-US" sz="2000" b="1" dirty="0">
                <a:solidFill>
                  <a:srgbClr val="000000"/>
                </a:solidFill>
                <a:effectLst/>
              </a:rPr>
              <a:t>MongoDB (2008),</a:t>
            </a:r>
            <a:r>
              <a:rPr lang="en-US" sz="2000" dirty="0">
                <a:solidFill>
                  <a:srgbClr val="000000"/>
                </a:solidFill>
                <a:effectLst/>
              </a:rPr>
              <a:t> -&gt;</a:t>
            </a:r>
            <a:r>
              <a:rPr lang="en-US" sz="2000" b="1" dirty="0">
                <a:solidFill>
                  <a:srgbClr val="000000"/>
                </a:solidFill>
                <a:effectLst/>
              </a:rPr>
              <a:t> Cosmos DB (2017)</a:t>
            </a:r>
          </a:p>
          <a:p>
            <a:pPr marL="342900" indent="-342900">
              <a:buFont typeface="Arial" panose="020B0604020202020204" pitchFamily="34" charset="0"/>
              <a:buChar char="•"/>
            </a:pPr>
            <a:r>
              <a:rPr lang="en-US" sz="2400" b="0" dirty="0">
                <a:solidFill>
                  <a:srgbClr val="000000"/>
                </a:solidFill>
                <a:effectLst/>
              </a:rPr>
              <a:t>Preferences: Dynamic Languages and </a:t>
            </a:r>
            <a:r>
              <a:rPr lang="en-US" sz="2400" b="0" dirty="0" err="1">
                <a:solidFill>
                  <a:srgbClr val="000000"/>
                </a:solidFill>
                <a:effectLst/>
              </a:rPr>
              <a:t>Schemaless</a:t>
            </a:r>
            <a:r>
              <a:rPr lang="en-US" sz="2400" b="0" dirty="0">
                <a:solidFill>
                  <a:srgbClr val="000000"/>
                </a:solidFill>
                <a:effectLst/>
              </a:rPr>
              <a:t> JSON-based NoSQL</a:t>
            </a:r>
          </a:p>
          <a:p>
            <a:pPr marL="342900" indent="-342900">
              <a:buFont typeface="Arial" panose="020B0604020202020204" pitchFamily="34" charset="0"/>
              <a:buChar char="•"/>
            </a:pPr>
            <a:r>
              <a:rPr lang="en-US" sz="2400" b="0" dirty="0">
                <a:solidFill>
                  <a:srgbClr val="000000"/>
                </a:solidFill>
                <a:effectLst/>
              </a:rPr>
              <a:t>Davidson/Charlotte, NC, USA</a:t>
            </a:r>
          </a:p>
          <a:p>
            <a:pPr marL="342900" indent="-342900">
              <a:buFont typeface="Arial" panose="020B0604020202020204" pitchFamily="34" charset="0"/>
              <a:buChar char="•"/>
            </a:pPr>
            <a:r>
              <a:rPr lang="en-US" sz="2400" b="0" dirty="0">
                <a:solidFill>
                  <a:srgbClr val="000000"/>
                </a:solidFill>
                <a:effectLst/>
              </a:rPr>
              <a:t>LinkedIn: https://www.linkedin.com/in/chris-joakim-4859b89/</a:t>
            </a:r>
          </a:p>
          <a:p>
            <a:pPr marL="342900" indent="-342900">
              <a:buFont typeface="Arial" panose="020B0604020202020204" pitchFamily="34" charset="0"/>
              <a:buChar char="•"/>
            </a:pPr>
            <a:r>
              <a:rPr lang="en-US" sz="2400" b="0" dirty="0">
                <a:solidFill>
                  <a:srgbClr val="000000"/>
                </a:solidFill>
                <a:effectLst/>
              </a:rPr>
              <a:t>GitHub: </a:t>
            </a:r>
            <a:r>
              <a:rPr lang="en-US" sz="2400" b="0" dirty="0">
                <a:solidFill>
                  <a:srgbClr val="000000"/>
                </a:solidFill>
                <a:effectLst/>
                <a:hlinkClick r:id="rId2"/>
              </a:rPr>
              <a:t>https://github.com/cjoakim</a:t>
            </a:r>
            <a:endParaRPr lang="en-US" sz="2400" dirty="0">
              <a:solidFill>
                <a:srgbClr val="000000"/>
              </a:solidFill>
            </a:endParaRPr>
          </a:p>
          <a:p>
            <a:pPr marL="342900" indent="-342900">
              <a:buFont typeface="Arial" panose="020B0604020202020204" pitchFamily="34" charset="0"/>
              <a:buChar char="•"/>
            </a:pPr>
            <a:r>
              <a:rPr lang="en-US" sz="2400" b="1" dirty="0">
                <a:solidFill>
                  <a:srgbClr val="000000"/>
                </a:solidFill>
                <a:effectLst/>
              </a:rPr>
              <a:t>Why</a:t>
            </a:r>
            <a:r>
              <a:rPr lang="en-US" sz="2400" b="0" dirty="0">
                <a:solidFill>
                  <a:srgbClr val="000000"/>
                </a:solidFill>
                <a:effectLst/>
              </a:rPr>
              <a:t> did I Highlight </a:t>
            </a:r>
            <a:r>
              <a:rPr lang="en-US" sz="2400" b="1" dirty="0" err="1">
                <a:solidFill>
                  <a:srgbClr val="000000"/>
                </a:solidFill>
                <a:effectLst/>
              </a:rPr>
              <a:t>CoffeeScript</a:t>
            </a:r>
            <a:r>
              <a:rPr lang="en-US" sz="2400" b="0" dirty="0">
                <a:solidFill>
                  <a:srgbClr val="000000"/>
                </a:solidFill>
                <a:effectLst/>
              </a:rPr>
              <a:t> and </a:t>
            </a:r>
            <a:r>
              <a:rPr lang="en-US" sz="2400" b="1" dirty="0">
                <a:solidFill>
                  <a:srgbClr val="000000"/>
                </a:solidFill>
                <a:effectLst/>
              </a:rPr>
              <a:t>MongoDB</a:t>
            </a:r>
            <a:r>
              <a:rPr lang="en-US" sz="2400" b="1" dirty="0">
                <a:solidFill>
                  <a:srgbClr val="000000"/>
                </a:solidFill>
              </a:rPr>
              <a:t> &amp;</a:t>
            </a:r>
            <a:r>
              <a:rPr lang="en-US" sz="2400" b="1" dirty="0">
                <a:solidFill>
                  <a:srgbClr val="000000"/>
                </a:solidFill>
                <a:effectLst/>
              </a:rPr>
              <a:t> Cosmos DB?</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3776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Azure Cosmos DB</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88474" y="1139756"/>
            <a:ext cx="10746597" cy="546611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solidFill>
                  <a:srgbClr val="000000"/>
                </a:solidFill>
              </a:rPr>
              <a:t>Cloud-Native family of NoSQL Databases</a:t>
            </a:r>
          </a:p>
          <a:p>
            <a:pPr marL="800083" lvl="1" indent="-342900">
              <a:buFont typeface="Arial" panose="020B0604020202020204" pitchFamily="34" charset="0"/>
              <a:buChar char="•"/>
            </a:pPr>
            <a:r>
              <a:rPr lang="en-US" sz="2400" dirty="0">
                <a:solidFill>
                  <a:srgbClr val="000000"/>
                </a:solidFill>
              </a:rPr>
              <a:t>Born in the cloud</a:t>
            </a:r>
          </a:p>
          <a:p>
            <a:pPr marL="800083" lvl="1" indent="-342900">
              <a:buFont typeface="Arial" panose="020B0604020202020204" pitchFamily="34" charset="0"/>
              <a:buChar char="•"/>
            </a:pPr>
            <a:r>
              <a:rPr lang="en-US" sz="2400" dirty="0">
                <a:solidFill>
                  <a:srgbClr val="000000"/>
                </a:solidFill>
              </a:rPr>
              <a:t>High Performance – single-digit </a:t>
            </a:r>
            <a:r>
              <a:rPr lang="en-US" sz="2400" dirty="0" err="1">
                <a:solidFill>
                  <a:srgbClr val="000000"/>
                </a:solidFill>
              </a:rPr>
              <a:t>ms</a:t>
            </a:r>
            <a:r>
              <a:rPr lang="en-US" sz="2400" dirty="0">
                <a:solidFill>
                  <a:srgbClr val="000000"/>
                </a:solidFill>
              </a:rPr>
              <a:t> queries</a:t>
            </a:r>
          </a:p>
          <a:p>
            <a:pPr marL="800083" lvl="1" indent="-342900">
              <a:buFont typeface="Arial" panose="020B0604020202020204" pitchFamily="34" charset="0"/>
              <a:buChar char="•"/>
            </a:pPr>
            <a:r>
              <a:rPr lang="en-US" sz="2400" dirty="0">
                <a:solidFill>
                  <a:srgbClr val="000000"/>
                </a:solidFill>
              </a:rPr>
              <a:t>High Availability – multiple copies of your data, 99.99 to 99.999% SLA</a:t>
            </a:r>
          </a:p>
          <a:p>
            <a:pPr marL="800083" lvl="1" indent="-342900">
              <a:buFont typeface="Arial" panose="020B0604020202020204" pitchFamily="34" charset="0"/>
              <a:buChar char="•"/>
            </a:pPr>
            <a:r>
              <a:rPr lang="en-US" sz="2400" dirty="0">
                <a:solidFill>
                  <a:srgbClr val="000000"/>
                </a:solidFill>
              </a:rPr>
              <a:t>Globally Replicated, on the high-speed Azure fiber network</a:t>
            </a:r>
          </a:p>
          <a:p>
            <a:pPr marL="342900" indent="-342900">
              <a:buFont typeface="Arial" panose="020B0604020202020204" pitchFamily="34" charset="0"/>
              <a:buChar char="•"/>
            </a:pPr>
            <a:r>
              <a:rPr lang="en-US" sz="2400" dirty="0">
                <a:solidFill>
                  <a:srgbClr val="000000"/>
                </a:solidFill>
                <a:effectLst/>
              </a:rPr>
              <a:t>APIs: </a:t>
            </a:r>
            <a:r>
              <a:rPr lang="en-US" sz="2400" b="1" dirty="0">
                <a:solidFill>
                  <a:srgbClr val="000000"/>
                </a:solidFill>
                <a:effectLst/>
              </a:rPr>
              <a:t>NoSQL</a:t>
            </a:r>
            <a:r>
              <a:rPr lang="en-US" sz="2400" dirty="0">
                <a:solidFill>
                  <a:srgbClr val="000000"/>
                </a:solidFill>
                <a:effectLst/>
              </a:rPr>
              <a:t>, Mongo, Mongo </a:t>
            </a:r>
            <a:r>
              <a:rPr lang="en-US" sz="2400" dirty="0" err="1">
                <a:solidFill>
                  <a:srgbClr val="000000"/>
                </a:solidFill>
                <a:effectLst/>
              </a:rPr>
              <a:t>vCore</a:t>
            </a:r>
            <a:r>
              <a:rPr lang="en-US" sz="2400" dirty="0">
                <a:solidFill>
                  <a:srgbClr val="000000"/>
                </a:solidFill>
                <a:effectLst/>
              </a:rPr>
              <a:t>, Cassandra, Cassandra MI, Gremlin</a:t>
            </a:r>
          </a:p>
          <a:p>
            <a:pPr marL="342900" indent="-342900">
              <a:buFont typeface="Arial" panose="020B0604020202020204" pitchFamily="34" charset="0"/>
              <a:buChar char="•"/>
            </a:pPr>
            <a:r>
              <a:rPr lang="en-US" sz="2400" dirty="0">
                <a:solidFill>
                  <a:srgbClr val="000000"/>
                </a:solidFill>
              </a:rPr>
              <a:t>Dynamic Throughput Model with Request Units (RUs)</a:t>
            </a:r>
          </a:p>
          <a:p>
            <a:pPr marL="800083" lvl="1" indent="-342900">
              <a:buFont typeface="Arial" panose="020B0604020202020204" pitchFamily="34" charset="0"/>
              <a:buChar char="•"/>
            </a:pPr>
            <a:r>
              <a:rPr lang="en-US" sz="2400" dirty="0">
                <a:solidFill>
                  <a:srgbClr val="000000"/>
                </a:solidFill>
                <a:effectLst/>
              </a:rPr>
              <a:t>Enables you to “righ</a:t>
            </a:r>
            <a:r>
              <a:rPr lang="en-US" sz="2400" dirty="0">
                <a:solidFill>
                  <a:srgbClr val="000000"/>
                </a:solidFill>
              </a:rPr>
              <a:t>t size” your Cosmos DB account and costs</a:t>
            </a:r>
          </a:p>
          <a:p>
            <a:pPr marL="342900" indent="-342900">
              <a:buFont typeface="Arial" panose="020B0604020202020204" pitchFamily="34" charset="0"/>
              <a:buChar char="•"/>
            </a:pPr>
            <a:r>
              <a:rPr lang="en-US" sz="2400" dirty="0">
                <a:solidFill>
                  <a:srgbClr val="000000"/>
                </a:solidFill>
                <a:effectLst/>
              </a:rPr>
              <a:t>NoSQL API </a:t>
            </a:r>
            <a:r>
              <a:rPr lang="en-US" sz="2400" dirty="0">
                <a:solidFill>
                  <a:srgbClr val="000000"/>
                </a:solidFill>
              </a:rPr>
              <a:t>stores JSON Documents, but uses SQL for queries</a:t>
            </a:r>
          </a:p>
          <a:p>
            <a:pPr marL="342900" indent="-342900">
              <a:buFont typeface="Arial" panose="020B0604020202020204" pitchFamily="34" charset="0"/>
              <a:buChar char="•"/>
            </a:pPr>
            <a:r>
              <a:rPr lang="en-US" sz="2400" dirty="0">
                <a:solidFill>
                  <a:srgbClr val="000000"/>
                </a:solidFill>
              </a:rPr>
              <a:t>Enables high-performance “end-to-end JSON” applications</a:t>
            </a:r>
          </a:p>
          <a:p>
            <a:pPr marL="342900" indent="-342900">
              <a:buFont typeface="Arial" panose="020B0604020202020204" pitchFamily="34" charset="0"/>
              <a:buChar char="•"/>
            </a:pPr>
            <a:r>
              <a:rPr lang="en-US" sz="2400" dirty="0">
                <a:solidFill>
                  <a:srgbClr val="000000"/>
                </a:solidFill>
              </a:rPr>
              <a:t>Change-Feed for “event driven” apps with serverless Azure Functions</a:t>
            </a:r>
          </a:p>
          <a:p>
            <a:pPr marL="342900" indent="-342900">
              <a:buFont typeface="Arial" panose="020B0604020202020204" pitchFamily="34" charset="0"/>
              <a:buChar char="•"/>
            </a:pPr>
            <a:r>
              <a:rPr lang="en-US" sz="2400" dirty="0">
                <a:solidFill>
                  <a:srgbClr val="000000"/>
                </a:solidFill>
              </a:rPr>
              <a:t>Synapse Link for analytics and batch </a:t>
            </a:r>
          </a:p>
          <a:p>
            <a:pPr marL="342900" indent="-342900">
              <a:buFont typeface="Arial" panose="020B0604020202020204" pitchFamily="34" charset="0"/>
              <a:buChar char="•"/>
            </a:pPr>
            <a:r>
              <a:rPr lang="en-US" sz="2400" dirty="0">
                <a:solidFill>
                  <a:srgbClr val="000000"/>
                </a:solidFill>
                <a:hlinkClick r:id="rId2"/>
              </a:rPr>
              <a:t>https://learn.microsoft.com/en-us/azure/cosmos-db/</a:t>
            </a:r>
            <a:endParaRPr lang="en-US" sz="2400" dirty="0">
              <a:solidFill>
                <a:srgbClr val="000000"/>
              </a:solidFill>
            </a:endParaRPr>
          </a:p>
          <a:p>
            <a:pPr marL="800083" lvl="1" indent="-342900">
              <a:buFont typeface="Arial" panose="020B0604020202020204" pitchFamily="34" charset="0"/>
              <a:buChar char="•"/>
            </a:pPr>
            <a:endParaRPr lang="en-US" sz="2400" dirty="0">
              <a:solidFill>
                <a:srgbClr val="000000"/>
              </a:solidFill>
              <a:effectLs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22632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Data Explorer in Azure Portal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7B0CFAF-9DC8-B0F7-CD3D-CB5E0DBC530A}"/>
              </a:ext>
            </a:extLst>
          </p:cNvPr>
          <p:cNvPicPr>
            <a:picLocks noChangeAspect="1"/>
          </p:cNvPicPr>
          <p:nvPr/>
        </p:nvPicPr>
        <p:blipFill>
          <a:blip r:embed="rId2"/>
          <a:stretch>
            <a:fillRect/>
          </a:stretch>
        </p:blipFill>
        <p:spPr>
          <a:xfrm>
            <a:off x="1879931" y="1259731"/>
            <a:ext cx="8033469" cy="5173793"/>
          </a:xfrm>
          <a:prstGeom prst="rect">
            <a:avLst/>
          </a:prstGeom>
        </p:spPr>
      </p:pic>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spTree>
    <p:extLst>
      <p:ext uri="{BB962C8B-B14F-4D97-AF65-F5344CB8AC3E}">
        <p14:creationId xmlns:p14="http://schemas.microsoft.com/office/powerpoint/2010/main" val="3324273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Request Units and </a:t>
            </a:r>
            <a:r>
              <a:rPr lang="en-US" dirty="0" err="1">
                <a:solidFill>
                  <a:schemeClr val="accent2">
                    <a:lumMod val="60000"/>
                    <a:lumOff val="40000"/>
                  </a:schemeClr>
                </a:solidFill>
                <a:cs typeface="Segoe UI Semibold"/>
              </a:rPr>
              <a:t>Autoscale</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1D8946F3-F1BA-E9F9-94BF-DBC0BDF1F5A4}"/>
              </a:ext>
            </a:extLst>
          </p:cNvPr>
          <p:cNvPicPr>
            <a:picLocks noChangeAspect="1"/>
          </p:cNvPicPr>
          <p:nvPr/>
        </p:nvPicPr>
        <p:blipFill>
          <a:blip r:embed="rId2"/>
          <a:stretch>
            <a:fillRect/>
          </a:stretch>
        </p:blipFill>
        <p:spPr>
          <a:xfrm>
            <a:off x="1740710" y="1243808"/>
            <a:ext cx="8710580" cy="5296137"/>
          </a:xfrm>
          <a:prstGeom prst="rect">
            <a:avLst/>
          </a:prstGeom>
        </p:spPr>
      </p:pic>
    </p:spTree>
    <p:extLst>
      <p:ext uri="{BB962C8B-B14F-4D97-AF65-F5344CB8AC3E}">
        <p14:creationId xmlns:p14="http://schemas.microsoft.com/office/powerpoint/2010/main" val="1307397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TTL, Synapse Link, Partition Key Configuration</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DFBAC7B8-C326-AB76-3C00-6CCC368721D1}"/>
              </a:ext>
            </a:extLst>
          </p:cNvPr>
          <p:cNvPicPr>
            <a:picLocks noChangeAspect="1"/>
          </p:cNvPicPr>
          <p:nvPr/>
        </p:nvPicPr>
        <p:blipFill>
          <a:blip r:embed="rId2"/>
          <a:stretch>
            <a:fillRect/>
          </a:stretch>
        </p:blipFill>
        <p:spPr>
          <a:xfrm>
            <a:off x="1688929" y="1224063"/>
            <a:ext cx="7957800" cy="5438197"/>
          </a:xfrm>
          <a:prstGeom prst="rect">
            <a:avLst/>
          </a:prstGeom>
        </p:spPr>
      </p:pic>
    </p:spTree>
    <p:extLst>
      <p:ext uri="{BB962C8B-B14F-4D97-AF65-F5344CB8AC3E}">
        <p14:creationId xmlns:p14="http://schemas.microsoft.com/office/powerpoint/2010/main" val="20274389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Indexing – Defined with JSON, Defaults to /*</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D8EDA7E0-8509-B707-A748-F34D4F7F2E77}"/>
              </a:ext>
            </a:extLst>
          </p:cNvPr>
          <p:cNvPicPr>
            <a:picLocks noChangeAspect="1"/>
          </p:cNvPicPr>
          <p:nvPr/>
        </p:nvPicPr>
        <p:blipFill>
          <a:blip r:embed="rId2"/>
          <a:stretch>
            <a:fillRect/>
          </a:stretch>
        </p:blipFill>
        <p:spPr>
          <a:xfrm>
            <a:off x="1436175" y="1469630"/>
            <a:ext cx="9319649" cy="4741156"/>
          </a:xfrm>
          <a:prstGeom prst="rect">
            <a:avLst/>
          </a:prstGeom>
        </p:spPr>
      </p:pic>
    </p:spTree>
    <p:extLst>
      <p:ext uri="{BB962C8B-B14F-4D97-AF65-F5344CB8AC3E}">
        <p14:creationId xmlns:p14="http://schemas.microsoft.com/office/powerpoint/2010/main" val="16051953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Query with SQL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F35611C1-D016-6A2D-A21E-902B42B4807E}"/>
              </a:ext>
            </a:extLst>
          </p:cNvPr>
          <p:cNvPicPr>
            <a:picLocks noChangeAspect="1"/>
          </p:cNvPicPr>
          <p:nvPr/>
        </p:nvPicPr>
        <p:blipFill>
          <a:blip r:embed="rId2"/>
          <a:stretch>
            <a:fillRect/>
          </a:stretch>
        </p:blipFill>
        <p:spPr>
          <a:xfrm>
            <a:off x="2884438" y="1202460"/>
            <a:ext cx="6481181" cy="5320308"/>
          </a:xfrm>
          <a:prstGeom prst="rect">
            <a:avLst/>
          </a:prstGeom>
        </p:spPr>
      </p:pic>
    </p:spTree>
    <p:extLst>
      <p:ext uri="{BB962C8B-B14F-4D97-AF65-F5344CB8AC3E}">
        <p14:creationId xmlns:p14="http://schemas.microsoft.com/office/powerpoint/2010/main" val="175431258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641</TotalTime>
  <Words>899</Words>
  <Application>Microsoft Office PowerPoint</Application>
  <PresentationFormat>Widescreen</PresentationFormat>
  <Paragraphs>135</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Arial,Sans-Serif</vt:lpstr>
      <vt:lpstr>Calibri</vt:lpstr>
      <vt:lpstr>Consolas</vt:lpstr>
      <vt:lpstr>Segoe UI</vt:lpstr>
      <vt:lpstr>Segoe UI Semibold</vt:lpstr>
      <vt:lpstr>Source Sans Pro</vt:lpstr>
      <vt:lpstr>Wingdings</vt:lpstr>
      <vt:lpstr>White Template</vt:lpstr>
      <vt:lpstr>Azure Cosmos DB web apps with Node.js and TypeScript</vt:lpstr>
      <vt:lpstr>Presentation Outline</vt:lpstr>
      <vt:lpstr>Meet Chris</vt:lpstr>
      <vt:lpstr>Meet Azure Cosmos DB</vt:lpstr>
      <vt:lpstr>Azure Cosmos DB : Data Explorer in Azure Portal</vt:lpstr>
      <vt:lpstr>Azure Cosmos DB : Request Units and Autoscale</vt:lpstr>
      <vt:lpstr>Azure Cosmos DB : TTL, Synapse Link, Partition Key Configuration</vt:lpstr>
      <vt:lpstr>Azure Cosmos DB : Indexing – Defined with JSON, Defaults to /*</vt:lpstr>
      <vt:lpstr>Azure Cosmos DB : Query with SQL</vt:lpstr>
      <vt:lpstr>The Azure Cosmos DB JavaScript/TypeScript SDK</vt:lpstr>
      <vt:lpstr>SDK Code on GitHub</vt:lpstr>
      <vt:lpstr>Why TypeScript?</vt:lpstr>
      <vt:lpstr>Why TypeScript?</vt:lpstr>
      <vt:lpstr>Why TypeScript?   Excellent Docs, Simple to Learn, Open-Source, Loved</vt:lpstr>
      <vt:lpstr>TypeScript:  What does it look like?</vt:lpstr>
      <vt:lpstr>The azu-js Package @ NPM</vt:lpstr>
      <vt:lpstr>The TypeScript/Express/Cosmos DB Web Application : Code</vt:lpstr>
      <vt:lpstr>The TypeScript/Express/Cosmos DB Web Application : Demo</vt:lpstr>
      <vt:lpstr>Wrap Up and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237</cp:revision>
  <dcterms:created xsi:type="dcterms:W3CDTF">2021-04-27T14:28:40Z</dcterms:created>
  <dcterms:modified xsi:type="dcterms:W3CDTF">2023-12-18T16:14:42Z</dcterms:modified>
</cp:coreProperties>
</file>